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3" r:id="rId3"/>
    <p:sldId id="257" r:id="rId4"/>
    <p:sldId id="268" r:id="rId5"/>
    <p:sldId id="258" r:id="rId6"/>
    <p:sldId id="269" r:id="rId7"/>
    <p:sldId id="259" r:id="rId8"/>
    <p:sldId id="270" r:id="rId9"/>
    <p:sldId id="260" r:id="rId10"/>
    <p:sldId id="271" r:id="rId11"/>
    <p:sldId id="261" r:id="rId12"/>
    <p:sldId id="272" r:id="rId13"/>
    <p:sldId id="262" r:id="rId14"/>
    <p:sldId id="273" r:id="rId15"/>
    <p:sldId id="264" r:id="rId16"/>
    <p:sldId id="277" r:id="rId17"/>
    <p:sldId id="265" r:id="rId18"/>
    <p:sldId id="266" r:id="rId19"/>
    <p:sldId id="267" r:id="rId20"/>
    <p:sldId id="280" r:id="rId21"/>
    <p:sldId id="274" r:id="rId22"/>
    <p:sldId id="281" r:id="rId23"/>
    <p:sldId id="275" r:id="rId24"/>
    <p:sldId id="283" r:id="rId25"/>
    <p:sldId id="276" r:id="rId26"/>
    <p:sldId id="282" r:id="rId27"/>
    <p:sldId id="285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67" autoAdjust="0"/>
    <p:restoredTop sz="89806" autoAdjust="0"/>
  </p:normalViewPr>
  <p:slideViewPr>
    <p:cSldViewPr>
      <p:cViewPr>
        <p:scale>
          <a:sx n="90" d="100"/>
          <a:sy n="90" d="100"/>
        </p:scale>
        <p:origin x="-90" y="-6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14C8A4-F4C7-4BFD-AFB5-A6D911A1362A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77CF17-F641-4322-BB0D-790CAC0F3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60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left image = coronal post-op image showing</a:t>
            </a:r>
            <a:r>
              <a:rPr lang="en-US" baseline="0" dirty="0" smtClean="0"/>
              <a:t> R </a:t>
            </a:r>
            <a:r>
              <a:rPr lang="en-US" baseline="0" dirty="0" err="1" smtClean="0"/>
              <a:t>fronal</a:t>
            </a:r>
            <a:r>
              <a:rPr lang="en-US" baseline="0" dirty="0" smtClean="0"/>
              <a:t> lobe resection</a:t>
            </a:r>
            <a:r>
              <a:rPr lang="en-US" dirty="0" smtClean="0"/>
              <a:t> </a:t>
            </a:r>
          </a:p>
          <a:p>
            <a:r>
              <a:rPr lang="en-US" dirty="0" smtClean="0"/>
              <a:t>Top right</a:t>
            </a:r>
            <a:r>
              <a:rPr lang="en-US" baseline="0" dirty="0" smtClean="0"/>
              <a:t> </a:t>
            </a:r>
            <a:r>
              <a:rPr lang="en-US" dirty="0" smtClean="0"/>
              <a:t>image </a:t>
            </a:r>
            <a:r>
              <a:rPr lang="en-US" dirty="0" smtClean="0"/>
              <a:t>=</a:t>
            </a:r>
            <a:r>
              <a:rPr lang="en-US" baseline="0" dirty="0" smtClean="0"/>
              <a:t> </a:t>
            </a:r>
            <a:r>
              <a:rPr lang="en-US" baseline="0" dirty="0" smtClean="0"/>
              <a:t>axial </a:t>
            </a:r>
            <a:r>
              <a:rPr lang="en-US" dirty="0" smtClean="0"/>
              <a:t>post-op </a:t>
            </a:r>
            <a:r>
              <a:rPr lang="en-US" dirty="0" smtClean="0"/>
              <a:t>image illustrating</a:t>
            </a:r>
            <a:r>
              <a:rPr lang="en-US" baseline="0" dirty="0" smtClean="0"/>
              <a:t> the region of resection in this patient</a:t>
            </a:r>
          </a:p>
          <a:p>
            <a:r>
              <a:rPr lang="en-US" baseline="0" dirty="0" smtClean="0"/>
              <a:t>Bottom image = searchlight generated overlay of lesion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7CF17-F641-4322-BB0D-790CAC0F34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38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left image = sagittal</a:t>
            </a:r>
            <a:r>
              <a:rPr lang="en-US" baseline="0" dirty="0" smtClean="0"/>
              <a:t> post-op image showing occipital resection zone</a:t>
            </a:r>
            <a:endParaRPr lang="en-US" dirty="0" smtClean="0"/>
          </a:p>
          <a:p>
            <a:r>
              <a:rPr lang="en-US" dirty="0" smtClean="0"/>
              <a:t>Top right image = axial post-op</a:t>
            </a:r>
            <a:r>
              <a:rPr lang="en-US" baseline="0" dirty="0" smtClean="0"/>
              <a:t> image showing resection zone</a:t>
            </a:r>
            <a:endParaRPr lang="en-US" dirty="0" smtClean="0"/>
          </a:p>
          <a:p>
            <a:r>
              <a:rPr lang="en-US" dirty="0" smtClean="0"/>
              <a:t>Bottom image = </a:t>
            </a:r>
            <a:r>
              <a:rPr lang="en-US" baseline="0" dirty="0" smtClean="0"/>
              <a:t>searchlight generated overlay of lesion regions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7CF17-F641-4322-BB0D-790CAC0F34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62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left</a:t>
            </a:r>
            <a:r>
              <a:rPr lang="en-US" baseline="0" dirty="0" smtClean="0"/>
              <a:t> image = axial image showing R sided meningioma resection. This resection occurred prior to epilepsy related resection.</a:t>
            </a:r>
          </a:p>
          <a:p>
            <a:r>
              <a:rPr lang="en-US" baseline="0" dirty="0" smtClean="0"/>
              <a:t>Top right image = axial image showing post-epilepsy surgery resection zone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7CF17-F641-4322-BB0D-790CAC0F34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75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left image = coronal </a:t>
            </a:r>
            <a:r>
              <a:rPr lang="en-US" baseline="0" dirty="0" smtClean="0"/>
              <a:t>post-op image showing resection zone – resection of L anterior temporal lobe</a:t>
            </a:r>
            <a:endParaRPr lang="en-US" dirty="0" smtClean="0"/>
          </a:p>
          <a:p>
            <a:r>
              <a:rPr lang="en-US" dirty="0" smtClean="0"/>
              <a:t>Top right image = axial post-op</a:t>
            </a:r>
            <a:r>
              <a:rPr lang="en-US" baseline="0" dirty="0" smtClean="0"/>
              <a:t> image showing resection zone</a:t>
            </a:r>
            <a:endParaRPr lang="en-US" dirty="0" smtClean="0"/>
          </a:p>
          <a:p>
            <a:r>
              <a:rPr lang="en-US" dirty="0" smtClean="0"/>
              <a:t>Bottom image = </a:t>
            </a:r>
            <a:r>
              <a:rPr lang="en-US" baseline="0" dirty="0" smtClean="0"/>
              <a:t>searchlight generated overlay of lesion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7CF17-F641-4322-BB0D-790CAC0F348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32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Bottom image = </a:t>
            </a:r>
            <a:r>
              <a:rPr lang="en-US" baseline="0" dirty="0" smtClean="0"/>
              <a:t>searchlight generated overlay of lesion regions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7CF17-F641-4322-BB0D-790CAC0F348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44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left image = coronal </a:t>
            </a:r>
            <a:r>
              <a:rPr lang="en-US" baseline="0" dirty="0" smtClean="0"/>
              <a:t>post-op image showing resection zone</a:t>
            </a:r>
            <a:endParaRPr lang="en-US" dirty="0" smtClean="0"/>
          </a:p>
          <a:p>
            <a:r>
              <a:rPr lang="en-US" dirty="0" smtClean="0"/>
              <a:t>Top right image = axial post-op</a:t>
            </a:r>
            <a:r>
              <a:rPr lang="en-US" baseline="0" dirty="0" smtClean="0"/>
              <a:t> image showing resection zone</a:t>
            </a:r>
            <a:endParaRPr lang="en-US" dirty="0" smtClean="0"/>
          </a:p>
          <a:p>
            <a:r>
              <a:rPr lang="en-US" dirty="0" smtClean="0"/>
              <a:t>Bottom image = </a:t>
            </a:r>
            <a:r>
              <a:rPr lang="en-US" baseline="0" dirty="0" smtClean="0"/>
              <a:t>searchlight generated overlay of lesion regions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7CF17-F641-4322-BB0D-790CAC0F348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19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left image = sagittal</a:t>
            </a:r>
            <a:r>
              <a:rPr lang="en-US" baseline="0" dirty="0" smtClean="0"/>
              <a:t> </a:t>
            </a:r>
            <a:r>
              <a:rPr lang="en-US" dirty="0" smtClean="0"/>
              <a:t>post-op</a:t>
            </a:r>
            <a:r>
              <a:rPr lang="en-US" baseline="0" dirty="0" smtClean="0"/>
              <a:t> MRI showing L mesial resection</a:t>
            </a:r>
          </a:p>
          <a:p>
            <a:r>
              <a:rPr lang="en-US" baseline="0" dirty="0" smtClean="0"/>
              <a:t>Top right image = axial post-op MRI showing L mesial resection</a:t>
            </a:r>
          </a:p>
          <a:p>
            <a:r>
              <a:rPr lang="en-US" baseline="0" dirty="0" smtClean="0"/>
              <a:t>Bottom image = searchlight generated overlay of lesion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7CF17-F641-4322-BB0D-790CAC0F34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0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left image = sagittal</a:t>
            </a:r>
            <a:r>
              <a:rPr lang="en-US" baseline="0" dirty="0" smtClean="0"/>
              <a:t> post-op image showing resection zone</a:t>
            </a:r>
            <a:endParaRPr lang="en-US" dirty="0" smtClean="0"/>
          </a:p>
          <a:p>
            <a:r>
              <a:rPr lang="en-US" dirty="0" smtClean="0"/>
              <a:t>Top right image = axial post-op</a:t>
            </a:r>
            <a:r>
              <a:rPr lang="en-US" baseline="0" dirty="0" smtClean="0"/>
              <a:t> image showing resection zone</a:t>
            </a:r>
            <a:endParaRPr lang="en-US" dirty="0" smtClean="0"/>
          </a:p>
          <a:p>
            <a:r>
              <a:rPr lang="en-US" dirty="0" smtClean="0"/>
              <a:t>Bottom image = </a:t>
            </a:r>
            <a:r>
              <a:rPr lang="en-US" baseline="0" dirty="0" smtClean="0"/>
              <a:t>searchlight generated overlay of lesion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7CF17-F641-4322-BB0D-790CAC0F34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72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left image = sagittal</a:t>
            </a:r>
            <a:r>
              <a:rPr lang="en-US" baseline="0" dirty="0" smtClean="0"/>
              <a:t> post-op image showing resection zone</a:t>
            </a:r>
            <a:endParaRPr lang="en-US" dirty="0" smtClean="0"/>
          </a:p>
          <a:p>
            <a:r>
              <a:rPr lang="en-US" dirty="0" smtClean="0"/>
              <a:t>Top right image = axial post-op</a:t>
            </a:r>
            <a:r>
              <a:rPr lang="en-US" baseline="0" dirty="0" smtClean="0"/>
              <a:t> image showing resection zone</a:t>
            </a:r>
            <a:endParaRPr lang="en-US" dirty="0" smtClean="0"/>
          </a:p>
          <a:p>
            <a:r>
              <a:rPr lang="en-US" dirty="0" smtClean="0"/>
              <a:t>Bottom image = </a:t>
            </a:r>
            <a:r>
              <a:rPr lang="en-US" baseline="0" dirty="0" smtClean="0"/>
              <a:t>searchlight generated overlay of lesion regions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7CF17-F641-4322-BB0D-790CAC0F34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55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left image = coronal</a:t>
            </a:r>
            <a:r>
              <a:rPr lang="en-US" baseline="0" dirty="0" smtClean="0"/>
              <a:t> post-op image showing resection zone</a:t>
            </a:r>
            <a:endParaRPr lang="en-US" dirty="0" smtClean="0"/>
          </a:p>
          <a:p>
            <a:r>
              <a:rPr lang="en-US" dirty="0" smtClean="0"/>
              <a:t>Top right image = axial post-op</a:t>
            </a:r>
            <a:r>
              <a:rPr lang="en-US" baseline="0" dirty="0" smtClean="0"/>
              <a:t> image showing resection zone</a:t>
            </a:r>
            <a:endParaRPr lang="en-US" dirty="0" smtClean="0"/>
          </a:p>
          <a:p>
            <a:r>
              <a:rPr lang="en-US" dirty="0" smtClean="0"/>
              <a:t>Bottom image = </a:t>
            </a:r>
            <a:r>
              <a:rPr lang="en-US" baseline="0" dirty="0" smtClean="0"/>
              <a:t>searchlight generated overlay of lesion regions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7CF17-F641-4322-BB0D-790CAC0F34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95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left</a:t>
            </a:r>
            <a:r>
              <a:rPr lang="en-US" baseline="0" dirty="0" smtClean="0"/>
              <a:t> image = image of the L temporal lobe </a:t>
            </a:r>
            <a:r>
              <a:rPr lang="en-US" baseline="0" dirty="0" err="1" smtClean="0"/>
              <a:t>ganglioglioma</a:t>
            </a:r>
            <a:r>
              <a:rPr lang="en-US" baseline="0" dirty="0" smtClean="0"/>
              <a:t> that was resected 9 months prior to epilepsy surgery</a:t>
            </a:r>
          </a:p>
          <a:p>
            <a:r>
              <a:rPr lang="en-US" baseline="0" dirty="0" smtClean="0"/>
              <a:t>Top right image = Post-epilepsy resection image</a:t>
            </a:r>
          </a:p>
          <a:p>
            <a:r>
              <a:rPr lang="en-US" baseline="0" dirty="0" smtClean="0"/>
              <a:t>Bottom = searchlight lesion regions at an SD threshold of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7CF17-F641-4322-BB0D-790CAC0F34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97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</a:t>
            </a:r>
            <a:r>
              <a:rPr lang="en-US" baseline="0" dirty="0" smtClean="0"/>
              <a:t> left image = sagittal post-op T1 image</a:t>
            </a:r>
          </a:p>
          <a:p>
            <a:r>
              <a:rPr lang="en-US" baseline="0" dirty="0" smtClean="0"/>
              <a:t>Top right image = axial post-op T2 image</a:t>
            </a:r>
          </a:p>
          <a:p>
            <a:r>
              <a:rPr lang="en-US" baseline="0" dirty="0" smtClean="0"/>
              <a:t>Bottom image = searchlight results at an SD threshold of 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7CF17-F641-4322-BB0D-790CAC0F34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29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Bottom image = </a:t>
            </a:r>
            <a:r>
              <a:rPr lang="en-US" baseline="0" dirty="0" smtClean="0"/>
              <a:t>searchlight generated overlay of lesion regions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7CF17-F641-4322-BB0D-790CAC0F34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53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Bottom image = </a:t>
            </a:r>
            <a:r>
              <a:rPr lang="en-US" baseline="0" dirty="0" smtClean="0"/>
              <a:t>searchlight generated overlay of lesion regions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7CF17-F641-4322-BB0D-790CAC0F34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28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B282-77E5-41F9-AFDF-8EC25146EA02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B1BAA-F448-4F05-9A43-4C9C7182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5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B282-77E5-41F9-AFDF-8EC25146EA02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B1BAA-F448-4F05-9A43-4C9C7182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76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B282-77E5-41F9-AFDF-8EC25146EA02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B1BAA-F448-4F05-9A43-4C9C7182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2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B282-77E5-41F9-AFDF-8EC25146EA02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B1BAA-F448-4F05-9A43-4C9C7182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2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B282-77E5-41F9-AFDF-8EC25146EA02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B1BAA-F448-4F05-9A43-4C9C7182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69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B282-77E5-41F9-AFDF-8EC25146EA02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B1BAA-F448-4F05-9A43-4C9C7182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49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B282-77E5-41F9-AFDF-8EC25146EA02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B1BAA-F448-4F05-9A43-4C9C7182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53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B282-77E5-41F9-AFDF-8EC25146EA02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B1BAA-F448-4F05-9A43-4C9C7182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89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B282-77E5-41F9-AFDF-8EC25146EA02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B1BAA-F448-4F05-9A43-4C9C7182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B282-77E5-41F9-AFDF-8EC25146EA02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B1BAA-F448-4F05-9A43-4C9C7182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0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B282-77E5-41F9-AFDF-8EC25146EA02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B1BAA-F448-4F05-9A43-4C9C7182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57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8B282-77E5-41F9-AFDF-8EC25146EA02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B1BAA-F448-4F05-9A43-4C9C7182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8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Epilepsy/AFC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Emily Johnson</a:t>
            </a:r>
          </a:p>
          <a:p>
            <a:r>
              <a:rPr lang="en-US" sz="3000" dirty="0" smtClean="0"/>
              <a:t>5/24/19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296094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PT3 searchlight overlay with 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88" y="1782283"/>
            <a:ext cx="9307294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9010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442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PT34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579437"/>
            <a:ext cx="3248587" cy="4830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Patient Profile</a:t>
            </a:r>
          </a:p>
          <a:p>
            <a:r>
              <a:rPr lang="en-US" sz="1800" dirty="0" smtClean="0"/>
              <a:t>Clinically demonstrated </a:t>
            </a:r>
            <a:r>
              <a:rPr lang="en-US" sz="1800" i="1" dirty="0" smtClean="0"/>
              <a:t>R cortical temporoparietal junction</a:t>
            </a:r>
            <a:r>
              <a:rPr lang="en-US" sz="1800" dirty="0" smtClean="0"/>
              <a:t> onset </a:t>
            </a:r>
          </a:p>
          <a:p>
            <a:r>
              <a:rPr lang="en-US" sz="1800" dirty="0" smtClean="0"/>
              <a:t>Pre-op MRI showed mildly dilated posterior horn of the lateral ventricles and thinning of the adjacent white matter in parietal lobe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No post-op notes regarding seizure status</a:t>
            </a:r>
            <a:endParaRPr lang="en-US" sz="1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599" y="3733800"/>
            <a:ext cx="6943401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95630"/>
            <a:ext cx="2667000" cy="3238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19800" y="1743353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			   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3665" y="5530334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 Threshold = 3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787" y="762001"/>
            <a:ext cx="2646996" cy="292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965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PT34 searchlight overlay with 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1713614"/>
            <a:ext cx="10332326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3808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856" y="0"/>
            <a:ext cx="8229600" cy="653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PT15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3429000" cy="49530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Patient Profile</a:t>
            </a:r>
          </a:p>
          <a:p>
            <a:r>
              <a:rPr lang="en-US" sz="2000" dirty="0" smtClean="0"/>
              <a:t>Clinically determined </a:t>
            </a:r>
            <a:r>
              <a:rPr lang="en-US" sz="2000" i="1" dirty="0" smtClean="0"/>
              <a:t>L basal temporal lobe</a:t>
            </a:r>
            <a:r>
              <a:rPr lang="en-US" sz="2000" dirty="0" smtClean="0"/>
              <a:t> seizure onset </a:t>
            </a:r>
          </a:p>
          <a:p>
            <a:r>
              <a:rPr lang="en-US" sz="2000" dirty="0" smtClean="0"/>
              <a:t>History of L basal temporal </a:t>
            </a:r>
            <a:r>
              <a:rPr lang="en-US" sz="2000" dirty="0" err="1" smtClean="0"/>
              <a:t>ganglioglioma</a:t>
            </a:r>
            <a:r>
              <a:rPr lang="en-US" sz="2000" dirty="0" smtClean="0"/>
              <a:t> – resected 9 mo. prior to seizure focus resection</a:t>
            </a:r>
          </a:p>
          <a:p>
            <a:r>
              <a:rPr lang="en-US" sz="2000" dirty="0" smtClean="0"/>
              <a:t>Seizure free at 1 year post-epilepsy resection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605" y="3886200"/>
            <a:ext cx="6690395" cy="2996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5715000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 Threshold = 3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/>
          <a:stretch/>
        </p:blipFill>
        <p:spPr bwMode="auto">
          <a:xfrm>
            <a:off x="6400800" y="761998"/>
            <a:ext cx="2555174" cy="3048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52973" y="468868"/>
            <a:ext cx="234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Post-epilepsy resection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4863" y="1992868"/>
            <a:ext cx="3105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			</a:t>
            </a:r>
            <a:r>
              <a:rPr lang="en-US" dirty="0" smtClean="0"/>
              <a:t> L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365" y="980945"/>
            <a:ext cx="2414635" cy="2829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56461" y="609600"/>
            <a:ext cx="2363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of </a:t>
            </a:r>
            <a:r>
              <a:rPr lang="en-US" dirty="0" err="1" smtClean="0"/>
              <a:t>ganglioglioma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58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PT15 searchlight overlay with 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1676400"/>
            <a:ext cx="10169274" cy="4724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538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PT16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98" y="613107"/>
            <a:ext cx="31825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Patient Profile</a:t>
            </a:r>
          </a:p>
          <a:p>
            <a:r>
              <a:rPr lang="en-US" sz="1800" dirty="0" smtClean="0"/>
              <a:t>Clinically determined </a:t>
            </a:r>
            <a:r>
              <a:rPr lang="en-US" sz="1800" i="1" dirty="0" smtClean="0"/>
              <a:t>L temporal lobe</a:t>
            </a:r>
            <a:r>
              <a:rPr lang="en-US" sz="1800" dirty="0" smtClean="0"/>
              <a:t> onset</a:t>
            </a:r>
          </a:p>
          <a:p>
            <a:r>
              <a:rPr lang="en-US" sz="1800" dirty="0" smtClean="0"/>
              <a:t>History of psychiatric comorbidities</a:t>
            </a:r>
          </a:p>
          <a:p>
            <a:r>
              <a:rPr lang="en-US" sz="1800" dirty="0" smtClean="0"/>
              <a:t>No abnormalities reported on pre-op MRI. Metabolic abnormalities bilaterally in the temporal lobes</a:t>
            </a:r>
          </a:p>
          <a:p>
            <a:r>
              <a:rPr lang="en-US" sz="1800" dirty="0"/>
              <a:t>Seizure free at 1 year post-epilepsy resection.</a:t>
            </a:r>
          </a:p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5105400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 Threshold = 5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792803"/>
            <a:ext cx="2746888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43600" y="1992868"/>
            <a:ext cx="3264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		</a:t>
            </a:r>
            <a:r>
              <a:rPr lang="en-US" dirty="0" smtClean="0"/>
              <a:t>    </a:t>
            </a:r>
            <a:r>
              <a:rPr lang="en-US" dirty="0" smtClean="0"/>
              <a:t>	</a:t>
            </a:r>
            <a:r>
              <a:rPr lang="en-US" dirty="0" smtClean="0"/>
              <a:t>    L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73" y="792803"/>
            <a:ext cx="2672427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769536"/>
            <a:ext cx="6858000" cy="3142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8841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PT16 searchlight overlay with 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703360"/>
            <a:ext cx="9510713" cy="441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1527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PT18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" y="808037"/>
            <a:ext cx="4747437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Patient Profile</a:t>
            </a:r>
          </a:p>
          <a:p>
            <a:r>
              <a:rPr lang="en-US" sz="2000" dirty="0" smtClean="0"/>
              <a:t>Clinically determined </a:t>
            </a:r>
            <a:r>
              <a:rPr lang="en-US" sz="2000" i="1" dirty="0" smtClean="0"/>
              <a:t>L </a:t>
            </a:r>
            <a:r>
              <a:rPr lang="en-US" sz="2000" i="1" dirty="0" err="1" smtClean="0"/>
              <a:t>centroparieal</a:t>
            </a:r>
            <a:r>
              <a:rPr lang="en-US" sz="2000" i="1" dirty="0" smtClean="0"/>
              <a:t> </a:t>
            </a:r>
            <a:r>
              <a:rPr lang="en-US" sz="2000" dirty="0" smtClean="0"/>
              <a:t>onset near primary motor cortex</a:t>
            </a:r>
          </a:p>
          <a:p>
            <a:r>
              <a:rPr lang="en-US" sz="2000" dirty="0" smtClean="0"/>
              <a:t>Received </a:t>
            </a:r>
            <a:r>
              <a:rPr lang="en-US" sz="2000" dirty="0" err="1" smtClean="0"/>
              <a:t>subpial</a:t>
            </a:r>
            <a:r>
              <a:rPr lang="en-US" sz="2000" dirty="0" smtClean="0"/>
              <a:t> transections near primary motor cortex.</a:t>
            </a:r>
          </a:p>
          <a:p>
            <a:r>
              <a:rPr lang="en-US" sz="2000" dirty="0" smtClean="0"/>
              <a:t>Post-op treatment </a:t>
            </a:r>
            <a:r>
              <a:rPr lang="en-US" sz="2000" dirty="0"/>
              <a:t>for MRE was unsuccessful. PT continued having seizures within 1 year post-op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334000" y="2007298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Post-</a:t>
            </a:r>
            <a:r>
              <a:rPr lang="en-US" b="1" dirty="0" err="1" smtClean="0"/>
              <a:t>subpial</a:t>
            </a:r>
            <a:r>
              <a:rPr lang="en-US" b="1" dirty="0" smtClean="0"/>
              <a:t> transection MRI </a:t>
            </a:r>
            <a:r>
              <a:rPr lang="en-US" b="1" dirty="0"/>
              <a:t>not on </a:t>
            </a:r>
            <a:r>
              <a:rPr lang="en-US" b="1" dirty="0" err="1" smtClean="0"/>
              <a:t>ClinDesk</a:t>
            </a:r>
            <a:r>
              <a:rPr lang="en-US" dirty="0" smtClean="0"/>
              <a:t>.</a:t>
            </a:r>
            <a:endParaRPr 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623729"/>
            <a:ext cx="7143307" cy="3234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2654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PT20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4" y="819778"/>
            <a:ext cx="525425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Patient Profile</a:t>
            </a:r>
          </a:p>
          <a:p>
            <a:r>
              <a:rPr lang="en-US" sz="2000" dirty="0" smtClean="0"/>
              <a:t>Clinically determined </a:t>
            </a:r>
            <a:r>
              <a:rPr lang="en-US" sz="2000" i="1" dirty="0" smtClean="0"/>
              <a:t>L </a:t>
            </a:r>
            <a:r>
              <a:rPr lang="en-US" sz="2000" i="1" dirty="0" err="1" smtClean="0"/>
              <a:t>mediotemporal</a:t>
            </a:r>
            <a:r>
              <a:rPr lang="en-US" sz="2000" dirty="0" smtClean="0"/>
              <a:t> onset</a:t>
            </a:r>
          </a:p>
          <a:p>
            <a:r>
              <a:rPr lang="en-US" sz="2000" dirty="0" smtClean="0"/>
              <a:t>Pre-op MRI showed an area of hyper intensity adjacent to the right lateral ventricle. Suggestive of small vessel ischemic disease.</a:t>
            </a:r>
          </a:p>
          <a:p>
            <a:r>
              <a:rPr lang="en-US" sz="2000" dirty="0" smtClean="0"/>
              <a:t>Resection treatment for MRE was unsuccessful. PT continued having seizures within 1 year post-op.</a:t>
            </a:r>
          </a:p>
          <a:p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840571"/>
            <a:ext cx="6629400" cy="3010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62600" y="22098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Post-op MRI not on </a:t>
            </a:r>
            <a:r>
              <a:rPr lang="en-US" b="1" dirty="0" err="1" smtClean="0"/>
              <a:t>ClinDesk</a:t>
            </a:r>
            <a:endParaRPr lang="en-US" b="1" dirty="0" smtClean="0"/>
          </a:p>
          <a:p>
            <a:r>
              <a:rPr lang="en-US" b="1" dirty="0" smtClean="0"/>
              <a:t>Reports of receiving L temporal lobectomy.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5605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PT26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33400"/>
            <a:ext cx="3200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Patient Profile</a:t>
            </a:r>
          </a:p>
          <a:p>
            <a:r>
              <a:rPr lang="en-US" sz="2000" dirty="0" smtClean="0"/>
              <a:t>Clinically determined </a:t>
            </a:r>
            <a:r>
              <a:rPr lang="en-US" sz="2000" i="1" dirty="0" smtClean="0"/>
              <a:t>L mesial parietal </a:t>
            </a:r>
            <a:r>
              <a:rPr lang="en-US" sz="2000" dirty="0" smtClean="0"/>
              <a:t>onset </a:t>
            </a:r>
          </a:p>
          <a:p>
            <a:r>
              <a:rPr lang="en-US" sz="2000" dirty="0"/>
              <a:t>No abnormalities noted on pre-op MRI</a:t>
            </a:r>
          </a:p>
          <a:p>
            <a:r>
              <a:rPr lang="en-US" sz="2000" dirty="0"/>
              <a:t>Post-op treatment for MRE was unsuccessful. PT continued having seizures within 1 year post-op.</a:t>
            </a:r>
          </a:p>
          <a:p>
            <a:endParaRPr lang="en-US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3" y="3638550"/>
            <a:ext cx="7158037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"/>
          <a:stretch/>
        </p:blipFill>
        <p:spPr bwMode="auto">
          <a:xfrm>
            <a:off x="6400800" y="457200"/>
            <a:ext cx="2519433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90600"/>
            <a:ext cx="2898318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114863" y="1992868"/>
            <a:ext cx="3105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		</a:t>
            </a:r>
            <a:r>
              <a:rPr lang="en-US" dirty="0" smtClean="0"/>
              <a:t>    </a:t>
            </a:r>
            <a:r>
              <a:rPr lang="en-US" dirty="0" smtClean="0"/>
              <a:t>	</a:t>
            </a:r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5029200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 Threshold =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85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PT in this slide deck</a:t>
            </a:r>
            <a:br>
              <a:rPr lang="en-US" dirty="0" smtClean="0"/>
            </a:br>
            <a:r>
              <a:rPr lang="en-US" sz="2000" dirty="0" smtClean="0"/>
              <a:t>Note: Image descriptions are in “Notes”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PT36</a:t>
            </a:r>
          </a:p>
          <a:p>
            <a:r>
              <a:rPr lang="en-US" dirty="0" smtClean="0"/>
              <a:t>PT7</a:t>
            </a:r>
          </a:p>
          <a:p>
            <a:r>
              <a:rPr lang="en-US" dirty="0" smtClean="0"/>
              <a:t>PT5</a:t>
            </a:r>
          </a:p>
          <a:p>
            <a:r>
              <a:rPr lang="en-US" dirty="0" smtClean="0"/>
              <a:t>PT3</a:t>
            </a:r>
          </a:p>
          <a:p>
            <a:r>
              <a:rPr lang="en-US" dirty="0" smtClean="0"/>
              <a:t>PT34 – no post-op note indicating how the patient did</a:t>
            </a:r>
          </a:p>
          <a:p>
            <a:r>
              <a:rPr lang="en-US" dirty="0" smtClean="0"/>
              <a:t>PT15</a:t>
            </a:r>
          </a:p>
          <a:p>
            <a:r>
              <a:rPr lang="en-US" dirty="0" smtClean="0"/>
              <a:t>PT16</a:t>
            </a:r>
          </a:p>
          <a:p>
            <a:r>
              <a:rPr lang="en-US" dirty="0" smtClean="0"/>
              <a:t>PT18 – cannot </a:t>
            </a:r>
            <a:r>
              <a:rPr lang="en-US" dirty="0"/>
              <a:t>find post-op scan on </a:t>
            </a:r>
            <a:r>
              <a:rPr lang="en-US" dirty="0" err="1" smtClean="0"/>
              <a:t>ClinDesk</a:t>
            </a:r>
            <a:r>
              <a:rPr lang="en-US" dirty="0" smtClean="0"/>
              <a:t>, CT currently set at 111 (we need 333)</a:t>
            </a:r>
          </a:p>
          <a:p>
            <a:r>
              <a:rPr lang="en-US" dirty="0" smtClean="0"/>
              <a:t>PT20 – cannot find post-op scan on </a:t>
            </a:r>
            <a:r>
              <a:rPr lang="en-US" dirty="0" err="1" smtClean="0"/>
              <a:t>ClinDesk</a:t>
            </a:r>
            <a:r>
              <a:rPr lang="en-US" dirty="0" smtClean="0"/>
              <a:t>, missing CT</a:t>
            </a:r>
          </a:p>
          <a:p>
            <a:r>
              <a:rPr lang="en-US" dirty="0" smtClean="0"/>
              <a:t>PT26</a:t>
            </a:r>
          </a:p>
          <a:p>
            <a:r>
              <a:rPr lang="en-US" dirty="0" smtClean="0"/>
              <a:t>PT28</a:t>
            </a:r>
          </a:p>
          <a:p>
            <a:r>
              <a:rPr lang="en-US" dirty="0" smtClean="0"/>
              <a:t>PT32</a:t>
            </a:r>
          </a:p>
          <a:p>
            <a:r>
              <a:rPr lang="en-US" dirty="0" smtClean="0"/>
              <a:t>PT33 – cannot </a:t>
            </a:r>
            <a:r>
              <a:rPr lang="en-US" dirty="0"/>
              <a:t>find post-op scan on </a:t>
            </a:r>
            <a:r>
              <a:rPr lang="en-US" dirty="0" err="1" smtClean="0"/>
              <a:t>ClinDesk</a:t>
            </a:r>
            <a:r>
              <a:rPr lang="en-US" dirty="0" smtClean="0"/>
              <a:t>, CT  is highly distorted</a:t>
            </a:r>
          </a:p>
          <a:p>
            <a:r>
              <a:rPr lang="en-US" dirty="0" smtClean="0"/>
              <a:t>PT35</a:t>
            </a:r>
          </a:p>
        </p:txBody>
      </p:sp>
    </p:spTree>
    <p:extLst>
      <p:ext uri="{BB962C8B-B14F-4D97-AF65-F5344CB8AC3E}">
        <p14:creationId xmlns:p14="http://schemas.microsoft.com/office/powerpoint/2010/main" val="1047243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PT26 </a:t>
            </a:r>
            <a:r>
              <a:rPr lang="en-US" dirty="0"/>
              <a:t>searchlight overlay with 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816530"/>
            <a:ext cx="9497707" cy="4412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9942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720"/>
            <a:ext cx="8229600" cy="59187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PT28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6" y="425748"/>
            <a:ext cx="34290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Patient Profile</a:t>
            </a:r>
          </a:p>
          <a:p>
            <a:r>
              <a:rPr lang="en-US" sz="2000" dirty="0" smtClean="0"/>
              <a:t>Clinically determined R </a:t>
            </a:r>
            <a:r>
              <a:rPr lang="en-US" sz="2000" dirty="0" err="1" smtClean="0"/>
              <a:t>parieto</a:t>
            </a:r>
            <a:r>
              <a:rPr lang="en-US" sz="2000" dirty="0" smtClean="0"/>
              <a:t>-occipital onset </a:t>
            </a:r>
          </a:p>
          <a:p>
            <a:r>
              <a:rPr lang="en-US" sz="2000" dirty="0" smtClean="0"/>
              <a:t>Pre-op MRI indicated prior resection of right occipital meningioma</a:t>
            </a:r>
          </a:p>
          <a:p>
            <a:r>
              <a:rPr lang="en-US" sz="2000" dirty="0" smtClean="0"/>
              <a:t>Got further resection of seizure onset zone.</a:t>
            </a:r>
          </a:p>
          <a:p>
            <a:r>
              <a:rPr lang="en-US" sz="2000" dirty="0"/>
              <a:t>Seizure free at 1 year post-epilepsy </a:t>
            </a:r>
            <a:r>
              <a:rPr lang="en-US" sz="2000" dirty="0" smtClean="0"/>
              <a:t>resection.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784086"/>
            <a:ext cx="6781800" cy="3073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477" y="978932"/>
            <a:ext cx="2244123" cy="280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49189" y="609600"/>
            <a:ext cx="229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eningioma resection</a:t>
            </a:r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978932"/>
            <a:ext cx="2248835" cy="2814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29720" y="637953"/>
            <a:ext cx="289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Post-epilepsy focus resection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4951711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 Threshold =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498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PT28 searchlight overlay with CT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" y="2057400"/>
            <a:ext cx="9175521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6268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16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PT32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8860" y="838162"/>
            <a:ext cx="366646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Patient Profile</a:t>
            </a:r>
          </a:p>
          <a:p>
            <a:r>
              <a:rPr lang="en-US" sz="2000" dirty="0" smtClean="0"/>
              <a:t>Clinically determined </a:t>
            </a:r>
            <a:r>
              <a:rPr lang="en-US" sz="2000" i="1" dirty="0" smtClean="0"/>
              <a:t>L mesial temporal </a:t>
            </a:r>
            <a:r>
              <a:rPr lang="en-US" sz="2000" dirty="0" smtClean="0"/>
              <a:t>onset.</a:t>
            </a:r>
          </a:p>
          <a:p>
            <a:r>
              <a:rPr lang="en-US" sz="2000" dirty="0" smtClean="0"/>
              <a:t>Pre-op MRI indicated mesial temporal sclerosis</a:t>
            </a:r>
          </a:p>
          <a:p>
            <a:r>
              <a:rPr lang="en-US" sz="2000" dirty="0"/>
              <a:t>Seizure free at 1 year post-epilepsy resection.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62" y="3886200"/>
            <a:ext cx="6648438" cy="298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5195408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 Threshold = 3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99" y="793139"/>
            <a:ext cx="2462213" cy="3050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793140"/>
            <a:ext cx="2317788" cy="3057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4497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PT32 searchlight overlay with 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1" y="1463750"/>
            <a:ext cx="9996157" cy="4644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8774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353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PT33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3962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Patient Profile</a:t>
            </a:r>
          </a:p>
          <a:p>
            <a:r>
              <a:rPr lang="en-US" sz="2000" dirty="0" smtClean="0"/>
              <a:t>Clinically determined </a:t>
            </a:r>
            <a:r>
              <a:rPr lang="en-US" sz="2000" i="1" dirty="0" smtClean="0"/>
              <a:t>L temporal lobe</a:t>
            </a:r>
            <a:r>
              <a:rPr lang="en-US" sz="2000" dirty="0" smtClean="0"/>
              <a:t> onset</a:t>
            </a:r>
          </a:p>
          <a:p>
            <a:r>
              <a:rPr lang="en-US" sz="2000" dirty="0" smtClean="0"/>
              <a:t>Pre-op MRI indicated several scattered white mater T2/FLAIR </a:t>
            </a:r>
            <a:r>
              <a:rPr lang="en-US" sz="2000" dirty="0" err="1" smtClean="0"/>
              <a:t>hyperintensities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Resection treatment for MRE was unsuccessful. PT continued having seizures within 1 year post-op.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99" y="3968721"/>
            <a:ext cx="6477001" cy="2889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5334000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 Threshold = 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24400" y="19050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Post-op MRI not in </a:t>
            </a:r>
            <a:r>
              <a:rPr lang="en-US" b="1" dirty="0" err="1" smtClean="0"/>
              <a:t>ClinDesk</a:t>
            </a:r>
            <a:r>
              <a:rPr lang="en-US" b="1" dirty="0" smtClean="0"/>
              <a:t> record. Reports of L anterior temporal lobe resection with </a:t>
            </a:r>
            <a:r>
              <a:rPr lang="en-US" b="1" dirty="0" err="1" smtClean="0"/>
              <a:t>hippocampectomy</a:t>
            </a:r>
            <a:r>
              <a:rPr lang="en-US" b="1" dirty="0" smtClean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92818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8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PT35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381001"/>
            <a:ext cx="3752387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Patient Profile</a:t>
            </a:r>
          </a:p>
          <a:p>
            <a:r>
              <a:rPr lang="en-US" sz="1800" dirty="0" smtClean="0"/>
              <a:t>Clinically determined to have </a:t>
            </a:r>
            <a:r>
              <a:rPr lang="en-US" sz="1800" i="1" dirty="0" smtClean="0"/>
              <a:t>R </a:t>
            </a:r>
            <a:r>
              <a:rPr lang="en-US" sz="1800" i="1" dirty="0" err="1" smtClean="0"/>
              <a:t>frontoparietal</a:t>
            </a:r>
            <a:r>
              <a:rPr lang="en-US" sz="1800" i="1" dirty="0" smtClean="0"/>
              <a:t> </a:t>
            </a:r>
            <a:r>
              <a:rPr lang="en-US" sz="1800" dirty="0" smtClean="0"/>
              <a:t>onset</a:t>
            </a:r>
          </a:p>
          <a:p>
            <a:r>
              <a:rPr lang="en-US" sz="1800" dirty="0" smtClean="0"/>
              <a:t>Pre-op MRI indicated R medial posterior frontal lobe lesion of unknown significance</a:t>
            </a:r>
          </a:p>
          <a:p>
            <a:r>
              <a:rPr lang="en-US" sz="1800" dirty="0" smtClean="0"/>
              <a:t>PT received </a:t>
            </a:r>
            <a:r>
              <a:rPr lang="en-US" sz="1800" dirty="0" err="1" smtClean="0"/>
              <a:t>subpial</a:t>
            </a:r>
            <a:r>
              <a:rPr lang="en-US" sz="1800" dirty="0" smtClean="0"/>
              <a:t> cortical transections</a:t>
            </a:r>
          </a:p>
          <a:p>
            <a:r>
              <a:rPr lang="en-US" sz="1800" dirty="0" smtClean="0"/>
              <a:t>Transection treatment </a:t>
            </a:r>
            <a:r>
              <a:rPr lang="en-US" sz="1800" dirty="0"/>
              <a:t>for MRE was unsuccessful. PT continued having seizures within 1 year post-op.</a:t>
            </a:r>
          </a:p>
          <a:p>
            <a:endParaRPr lang="en-US" sz="1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876606"/>
            <a:ext cx="6638260" cy="2992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918883"/>
            <a:ext cx="2362200" cy="296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387" y="918882"/>
            <a:ext cx="2572213" cy="296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4953000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 Threshold =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88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PT35 overlay with 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5661"/>
            <a:ext cx="9372600" cy="4354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3865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PT36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066800"/>
            <a:ext cx="34290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Patient Profile</a:t>
            </a:r>
          </a:p>
          <a:p>
            <a:r>
              <a:rPr lang="en-US" sz="2000" dirty="0" smtClean="0"/>
              <a:t>Clinically determined </a:t>
            </a:r>
            <a:r>
              <a:rPr lang="en-US" sz="2000" i="1" dirty="0" smtClean="0"/>
              <a:t>R frontal lobe </a:t>
            </a:r>
            <a:r>
              <a:rPr lang="en-US" sz="2000" dirty="0" smtClean="0"/>
              <a:t>seizure onset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No abnormal findings noted on pre-op </a:t>
            </a:r>
            <a:r>
              <a:rPr lang="en-US" sz="2000" dirty="0" smtClean="0"/>
              <a:t>MRI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Seizure free at 1 year post-epilepsy resection.</a:t>
            </a:r>
          </a:p>
          <a:p>
            <a:pPr>
              <a:spcBef>
                <a:spcPts val="0"/>
              </a:spcBef>
            </a:pPr>
            <a:endParaRPr lang="en-US" sz="2000" dirty="0" smtClean="0"/>
          </a:p>
          <a:p>
            <a:pPr>
              <a:spcBef>
                <a:spcPts val="0"/>
              </a:spcBef>
            </a:pPr>
            <a:endParaRPr lang="en-US" sz="20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412" y="3694457"/>
            <a:ext cx="7014589" cy="3163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9"/>
          <a:stretch/>
        </p:blipFill>
        <p:spPr bwMode="auto">
          <a:xfrm>
            <a:off x="6400800" y="530914"/>
            <a:ext cx="2447925" cy="3163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0" y="1743353"/>
            <a:ext cx="305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			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0404" y="4191000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 Threshold = 3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417" y="838200"/>
            <a:ext cx="2319183" cy="2856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0387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PT36 searchlight overlay with CT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88" y="2209800"/>
            <a:ext cx="9307294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6585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PT7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3048000" cy="4754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Patient Profile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Clinically determined </a:t>
            </a:r>
            <a:r>
              <a:rPr lang="en-US" sz="2000" i="1" dirty="0" smtClean="0"/>
              <a:t>L mesial frontal lobe</a:t>
            </a:r>
            <a:r>
              <a:rPr lang="en-US" sz="2000" dirty="0" smtClean="0"/>
              <a:t> onset (close to SMA)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No abnormal findings noted on pre-op </a:t>
            </a:r>
            <a:r>
              <a:rPr lang="en-US" sz="2000" dirty="0" smtClean="0"/>
              <a:t>MRI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Seizure free at 1 year post-epilepsy resection.</a:t>
            </a:r>
          </a:p>
          <a:p>
            <a:pPr>
              <a:spcBef>
                <a:spcPts val="0"/>
              </a:spcBef>
            </a:pPr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733" y="3657600"/>
            <a:ext cx="7162083" cy="320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5525311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 Threshold = 3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11073"/>
            <a:ext cx="2529739" cy="307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167761" y="1743353"/>
            <a:ext cx="305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			L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609" y="874099"/>
            <a:ext cx="2739151" cy="2707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656535" y="914400"/>
            <a:ext cx="439465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60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PT7 searchlight overlay with 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208" y="1771649"/>
            <a:ext cx="10127321" cy="4705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973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PT5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561160"/>
            <a:ext cx="3124200" cy="4830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Patient Profile</a:t>
            </a:r>
          </a:p>
          <a:p>
            <a:r>
              <a:rPr lang="en-US" sz="2000" dirty="0" smtClean="0"/>
              <a:t>Clinically determined </a:t>
            </a:r>
            <a:r>
              <a:rPr lang="en-US" sz="2000" i="1" dirty="0" smtClean="0"/>
              <a:t>R mesial frontal lobe </a:t>
            </a:r>
            <a:r>
              <a:rPr lang="en-US" sz="2000" dirty="0" smtClean="0"/>
              <a:t>onset</a:t>
            </a:r>
          </a:p>
          <a:p>
            <a:r>
              <a:rPr lang="en-US" sz="2000" dirty="0" smtClean="0"/>
              <a:t>No abnormalities noted on pre-op </a:t>
            </a:r>
            <a:r>
              <a:rPr lang="en-US" sz="2000" dirty="0" smtClean="0"/>
              <a:t>MRI</a:t>
            </a:r>
          </a:p>
          <a:p>
            <a:r>
              <a:rPr lang="en-US" sz="2000" dirty="0" smtClean="0"/>
              <a:t>At one year post-op, PT reported having  auras not progressing to seizures</a:t>
            </a:r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648614"/>
            <a:ext cx="7106093" cy="3196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8392" y="5247104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 Threshold = 5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064868"/>
            <a:ext cx="2819400" cy="2548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" t="2344" r="7084"/>
          <a:stretch/>
        </p:blipFill>
        <p:spPr bwMode="auto">
          <a:xfrm>
            <a:off x="6400800" y="449251"/>
            <a:ext cx="2537637" cy="316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67761" y="1743353"/>
            <a:ext cx="305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			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358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PT5 searchlight overlay with 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05000"/>
            <a:ext cx="9518658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7275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PT3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62000"/>
            <a:ext cx="3352800" cy="5006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Patient Profile</a:t>
            </a:r>
          </a:p>
          <a:p>
            <a:r>
              <a:rPr lang="en-US" sz="2000" dirty="0" smtClean="0"/>
              <a:t>Clinically determined </a:t>
            </a:r>
            <a:r>
              <a:rPr lang="en-US" sz="2000" i="1" dirty="0" smtClean="0"/>
              <a:t>L mesial anterior temporal lobe </a:t>
            </a:r>
            <a:r>
              <a:rPr lang="en-US" sz="2000" dirty="0" smtClean="0"/>
              <a:t>onset</a:t>
            </a:r>
          </a:p>
          <a:p>
            <a:r>
              <a:rPr lang="en-US" sz="2000" dirty="0" smtClean="0"/>
              <a:t>No abnormalities noted on pre-op </a:t>
            </a:r>
            <a:r>
              <a:rPr lang="en-US" sz="2000" dirty="0" smtClean="0"/>
              <a:t>MRI</a:t>
            </a:r>
          </a:p>
          <a:p>
            <a:r>
              <a:rPr lang="en-US" sz="2000" dirty="0" smtClean="0"/>
              <a:t>PT reported several seizures in at 1 year post-op visit</a:t>
            </a:r>
            <a:endParaRPr lang="en-US" sz="2000" dirty="0" smtClean="0"/>
          </a:p>
          <a:p>
            <a:endParaRPr lang="en-US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848896"/>
            <a:ext cx="6622312" cy="3015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776" y="609600"/>
            <a:ext cx="2678925" cy="321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053044"/>
            <a:ext cx="2587354" cy="275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19800" y="1743353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			   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4987290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 Threshold =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251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1081</Words>
  <Application>Microsoft Office PowerPoint</Application>
  <PresentationFormat>On-screen Show (4:3)</PresentationFormat>
  <Paragraphs>179</Paragraphs>
  <Slides>27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Epilepsy/AFC data</vt:lpstr>
      <vt:lpstr>PT in this slide deck Note: Image descriptions are in “Notes” section</vt:lpstr>
      <vt:lpstr>PT36</vt:lpstr>
      <vt:lpstr>PT36 searchlight overlay with CT</vt:lpstr>
      <vt:lpstr>PT7</vt:lpstr>
      <vt:lpstr>PT7 searchlight overlay with CT</vt:lpstr>
      <vt:lpstr>PT5 </vt:lpstr>
      <vt:lpstr>PT5 searchlight overlay with CT</vt:lpstr>
      <vt:lpstr>PT3</vt:lpstr>
      <vt:lpstr>PT3 searchlight overlay with CT</vt:lpstr>
      <vt:lpstr>PT34</vt:lpstr>
      <vt:lpstr>PT34 searchlight overlay with CT</vt:lpstr>
      <vt:lpstr>PT15</vt:lpstr>
      <vt:lpstr>PT15 searchlight overlay with CT</vt:lpstr>
      <vt:lpstr>PT16</vt:lpstr>
      <vt:lpstr>PT16 searchlight overlay with CT</vt:lpstr>
      <vt:lpstr>PT18</vt:lpstr>
      <vt:lpstr>PT20</vt:lpstr>
      <vt:lpstr>PT26</vt:lpstr>
      <vt:lpstr>PT26 searchlight overlay with CT</vt:lpstr>
      <vt:lpstr>PT28</vt:lpstr>
      <vt:lpstr>PT28 searchlight overlay with CT</vt:lpstr>
      <vt:lpstr>PT32</vt:lpstr>
      <vt:lpstr>PT32 searchlight overlay with CT</vt:lpstr>
      <vt:lpstr>PT33</vt:lpstr>
      <vt:lpstr>PT35</vt:lpstr>
      <vt:lpstr>PT35 overlay with 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Epilepsy/AFC data</dc:title>
  <dc:creator>KayPark</dc:creator>
  <cp:lastModifiedBy>KayPark</cp:lastModifiedBy>
  <cp:revision>53</cp:revision>
  <dcterms:created xsi:type="dcterms:W3CDTF">2019-05-22T18:58:36Z</dcterms:created>
  <dcterms:modified xsi:type="dcterms:W3CDTF">2019-05-24T22:13:08Z</dcterms:modified>
</cp:coreProperties>
</file>